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2" r:id="rId6"/>
    <p:sldId id="283" r:id="rId7"/>
    <p:sldId id="284" r:id="rId8"/>
    <p:sldId id="292" r:id="rId9"/>
    <p:sldId id="285" r:id="rId10"/>
    <p:sldId id="290" r:id="rId11"/>
    <p:sldId id="293" r:id="rId12"/>
    <p:sldId id="29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7/17/2023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7/17/2023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7/17/2023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7/17/2023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7/17/2023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7/17/2023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7/17/2023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7/17/2023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7/17/2023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4" y="1673523"/>
            <a:ext cx="3485073" cy="2420504"/>
          </a:xfrm>
        </p:spPr>
        <p:txBody>
          <a:bodyPr>
            <a:normAutofit/>
          </a:bodyPr>
          <a:lstStyle/>
          <a:p>
            <a:pPr algn="l"/>
            <a:r>
              <a:rPr lang="en-US" sz="4000" dirty="0"/>
              <a:t>Capstone Project </a:t>
            </a:r>
            <a:br>
              <a:rPr lang="en-US" sz="4000" dirty="0"/>
            </a:br>
            <a:r>
              <a:rPr lang="en-US" sz="4000" dirty="0"/>
              <a:t>Spend Analytics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endParaRPr lang="en-US" sz="2300" dirty="0">
              <a:solidFill>
                <a:srgbClr val="00B0F0"/>
              </a:solidFill>
            </a:endParaRPr>
          </a:p>
        </p:txBody>
      </p:sp>
    </p:spTree>
    <p:extLst>
      <p:ext uri="{BB962C8B-B14F-4D97-AF65-F5344CB8AC3E}">
        <p14:creationId xmlns:p14="http://schemas.microsoft.com/office/powerpoint/2010/main" val="158312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8C56F0C-3BCB-4CC9-BC15-A7FAC4EAF6C8}"/>
              </a:ext>
            </a:extLst>
          </p:cNvPr>
          <p:cNvSpPr txBox="1"/>
          <p:nvPr/>
        </p:nvSpPr>
        <p:spPr>
          <a:xfrm>
            <a:off x="8839198" y="2319044"/>
            <a:ext cx="3089126" cy="2585323"/>
          </a:xfrm>
          <a:prstGeom prst="rect">
            <a:avLst/>
          </a:prstGeom>
          <a:noFill/>
        </p:spPr>
        <p:txBody>
          <a:bodyPr wrap="square" rtlCol="0">
            <a:spAutoFit/>
          </a:bodyPr>
          <a:lstStyle/>
          <a:p>
            <a:endParaRPr lang="en-AU" dirty="0"/>
          </a:p>
          <a:p>
            <a:r>
              <a:rPr lang="en-AU" dirty="0"/>
              <a:t>Comparing both charts it is apparent that the highest amount spent is for purchasing poultry feed (IB Ross and Maize) in Material Groups 1500 and 2211 amongst the other top material groups.</a:t>
            </a:r>
          </a:p>
        </p:txBody>
      </p:sp>
      <p:sp>
        <p:nvSpPr>
          <p:cNvPr id="10" name="Rectangle: Rounded Corners 9">
            <a:extLst>
              <a:ext uri="{FF2B5EF4-FFF2-40B4-BE49-F238E27FC236}">
                <a16:creationId xmlns:a16="http://schemas.microsoft.com/office/drawing/2014/main" id="{0B8A1DD5-9415-4E21-A4A5-E696FDCAECA9}"/>
              </a:ext>
            </a:extLst>
          </p:cNvPr>
          <p:cNvSpPr/>
          <p:nvPr/>
        </p:nvSpPr>
        <p:spPr>
          <a:xfrm>
            <a:off x="8601074" y="2066925"/>
            <a:ext cx="3393925" cy="3352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32ABB8BD-3B57-4021-A15E-2834E3033B48}"/>
              </a:ext>
            </a:extLst>
          </p:cNvPr>
          <p:cNvPicPr>
            <a:picLocks noChangeAspect="1"/>
          </p:cNvPicPr>
          <p:nvPr/>
        </p:nvPicPr>
        <p:blipFill>
          <a:blip r:embed="rId3"/>
          <a:stretch>
            <a:fillRect/>
          </a:stretch>
        </p:blipFill>
        <p:spPr>
          <a:xfrm>
            <a:off x="552450" y="618387"/>
            <a:ext cx="7599521" cy="6087332"/>
          </a:xfrm>
          <a:prstGeom prst="rect">
            <a:avLst/>
          </a:prstGeom>
        </p:spPr>
      </p:pic>
    </p:spTree>
    <p:extLst>
      <p:ext uri="{BB962C8B-B14F-4D97-AF65-F5344CB8AC3E}">
        <p14:creationId xmlns:p14="http://schemas.microsoft.com/office/powerpoint/2010/main" val="297002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8C56F0C-3BCB-4CC9-BC15-A7FAC4EAF6C8}"/>
              </a:ext>
            </a:extLst>
          </p:cNvPr>
          <p:cNvSpPr txBox="1"/>
          <p:nvPr/>
        </p:nvSpPr>
        <p:spPr>
          <a:xfrm>
            <a:off x="8114190" y="2779950"/>
            <a:ext cx="3792060" cy="1754326"/>
          </a:xfrm>
          <a:prstGeom prst="rect">
            <a:avLst/>
          </a:prstGeom>
          <a:noFill/>
        </p:spPr>
        <p:txBody>
          <a:bodyPr wrap="square" rtlCol="0">
            <a:spAutoFit/>
          </a:bodyPr>
          <a:lstStyle/>
          <a:p>
            <a:r>
              <a:rPr lang="en-AU" dirty="0"/>
              <a:t>We can see that the top feeds are being ordered frequently (weekly). For the company to save money we suggest ordering in bulk either on a monthly basis or on a quarterly basis.</a:t>
            </a:r>
          </a:p>
        </p:txBody>
      </p:sp>
      <p:sp>
        <p:nvSpPr>
          <p:cNvPr id="3" name="Rectangle: Rounded Corners 2">
            <a:extLst>
              <a:ext uri="{FF2B5EF4-FFF2-40B4-BE49-F238E27FC236}">
                <a16:creationId xmlns:a16="http://schemas.microsoft.com/office/drawing/2014/main" id="{6B09EA69-63A6-4F8D-A708-D70D7CCD6280}"/>
              </a:ext>
            </a:extLst>
          </p:cNvPr>
          <p:cNvSpPr/>
          <p:nvPr/>
        </p:nvSpPr>
        <p:spPr>
          <a:xfrm>
            <a:off x="7877175" y="2352431"/>
            <a:ext cx="4029075" cy="25712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6CDB608A-6108-4063-AC54-FFBBC88950B2}"/>
              </a:ext>
            </a:extLst>
          </p:cNvPr>
          <p:cNvPicPr>
            <a:picLocks noChangeAspect="1"/>
          </p:cNvPicPr>
          <p:nvPr/>
        </p:nvPicPr>
        <p:blipFill>
          <a:blip r:embed="rId3"/>
          <a:stretch>
            <a:fillRect/>
          </a:stretch>
        </p:blipFill>
        <p:spPr>
          <a:xfrm>
            <a:off x="148658" y="385334"/>
            <a:ext cx="7653528" cy="6087332"/>
          </a:xfrm>
          <a:prstGeom prst="rect">
            <a:avLst/>
          </a:prstGeom>
        </p:spPr>
      </p:pic>
    </p:spTree>
    <p:extLst>
      <p:ext uri="{BB962C8B-B14F-4D97-AF65-F5344CB8AC3E}">
        <p14:creationId xmlns:p14="http://schemas.microsoft.com/office/powerpoint/2010/main" val="87569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B09EA69-63A6-4F8D-A708-D70D7CCD6280}"/>
              </a:ext>
            </a:extLst>
          </p:cNvPr>
          <p:cNvSpPr/>
          <p:nvPr/>
        </p:nvSpPr>
        <p:spPr>
          <a:xfrm>
            <a:off x="9229725" y="2219569"/>
            <a:ext cx="2676525" cy="246184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descr="Chart, bar chart&#10;&#10;Description automatically generated">
            <a:extLst>
              <a:ext uri="{FF2B5EF4-FFF2-40B4-BE49-F238E27FC236}">
                <a16:creationId xmlns:a16="http://schemas.microsoft.com/office/drawing/2014/main" id="{D7C55FD8-7016-4020-A4D8-AAC9A4749A57}"/>
              </a:ext>
            </a:extLst>
          </p:cNvPr>
          <p:cNvPicPr>
            <a:picLocks noChangeAspect="1"/>
          </p:cNvPicPr>
          <p:nvPr/>
        </p:nvPicPr>
        <p:blipFill>
          <a:blip r:embed="rId3"/>
          <a:stretch>
            <a:fillRect/>
          </a:stretch>
        </p:blipFill>
        <p:spPr>
          <a:xfrm>
            <a:off x="143542" y="1449124"/>
            <a:ext cx="8285417" cy="4241483"/>
          </a:xfrm>
          <a:prstGeom prst="rect">
            <a:avLst/>
          </a:prstGeom>
        </p:spPr>
      </p:pic>
      <p:sp>
        <p:nvSpPr>
          <p:cNvPr id="10" name="TextBox 9">
            <a:extLst>
              <a:ext uri="{FF2B5EF4-FFF2-40B4-BE49-F238E27FC236}">
                <a16:creationId xmlns:a16="http://schemas.microsoft.com/office/drawing/2014/main" id="{4C1D5C1D-6F6B-444C-B1CF-AFB95D1E9804}"/>
              </a:ext>
            </a:extLst>
          </p:cNvPr>
          <p:cNvSpPr txBox="1"/>
          <p:nvPr/>
        </p:nvSpPr>
        <p:spPr>
          <a:xfrm>
            <a:off x="9370158" y="2413337"/>
            <a:ext cx="2400300" cy="2031325"/>
          </a:xfrm>
          <a:prstGeom prst="rect">
            <a:avLst/>
          </a:prstGeom>
          <a:noFill/>
        </p:spPr>
        <p:txBody>
          <a:bodyPr wrap="square" rtlCol="0">
            <a:spAutoFit/>
          </a:bodyPr>
          <a:lstStyle/>
          <a:p>
            <a:endParaRPr lang="en-AU" dirty="0"/>
          </a:p>
          <a:p>
            <a:r>
              <a:rPr lang="en-AU" dirty="0"/>
              <a:t>We can visualise the difference between the sum of Gross Values in 2018 and 2019 across the top 10 products.</a:t>
            </a:r>
          </a:p>
        </p:txBody>
      </p:sp>
    </p:spTree>
    <p:extLst>
      <p:ext uri="{BB962C8B-B14F-4D97-AF65-F5344CB8AC3E}">
        <p14:creationId xmlns:p14="http://schemas.microsoft.com/office/powerpoint/2010/main" val="133586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8C56F0C-3BCB-4CC9-BC15-A7FAC4EAF6C8}"/>
              </a:ext>
            </a:extLst>
          </p:cNvPr>
          <p:cNvSpPr txBox="1"/>
          <p:nvPr/>
        </p:nvSpPr>
        <p:spPr>
          <a:xfrm>
            <a:off x="8753473" y="1935151"/>
            <a:ext cx="3089126" cy="3416320"/>
          </a:xfrm>
          <a:prstGeom prst="rect">
            <a:avLst/>
          </a:prstGeom>
          <a:noFill/>
        </p:spPr>
        <p:txBody>
          <a:bodyPr wrap="square" rtlCol="0">
            <a:spAutoFit/>
          </a:bodyPr>
          <a:lstStyle/>
          <a:p>
            <a:r>
              <a:rPr lang="en-AU" dirty="0"/>
              <a:t>We can see that the sum of materials ordered on Tuesdays is more compared to all other days. </a:t>
            </a:r>
          </a:p>
          <a:p>
            <a:r>
              <a:rPr lang="en-AU" dirty="0"/>
              <a:t>This is congruent with the rebate basis offered on Tuesdays which is the highest compared to other weekdays and the weekend. </a:t>
            </a:r>
          </a:p>
          <a:p>
            <a:r>
              <a:rPr lang="en-AU" dirty="0"/>
              <a:t>Therefore the high ordering of materials on Tuesdays is ideal.</a:t>
            </a:r>
          </a:p>
        </p:txBody>
      </p:sp>
      <p:sp>
        <p:nvSpPr>
          <p:cNvPr id="10" name="Rectangle: Rounded Corners 9">
            <a:extLst>
              <a:ext uri="{FF2B5EF4-FFF2-40B4-BE49-F238E27FC236}">
                <a16:creationId xmlns:a16="http://schemas.microsoft.com/office/drawing/2014/main" id="{0B8A1DD5-9415-4E21-A4A5-E696FDCAECA9}"/>
              </a:ext>
            </a:extLst>
          </p:cNvPr>
          <p:cNvSpPr/>
          <p:nvPr/>
        </p:nvSpPr>
        <p:spPr>
          <a:xfrm>
            <a:off x="8534399" y="1752599"/>
            <a:ext cx="3393925" cy="37814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descr="Timeline&#10;&#10;Description automatically generated">
            <a:extLst>
              <a:ext uri="{FF2B5EF4-FFF2-40B4-BE49-F238E27FC236}">
                <a16:creationId xmlns:a16="http://schemas.microsoft.com/office/drawing/2014/main" id="{5758597B-31AC-47D6-8A8B-B90BC82110ED}"/>
              </a:ext>
            </a:extLst>
          </p:cNvPr>
          <p:cNvPicPr>
            <a:picLocks noChangeAspect="1"/>
          </p:cNvPicPr>
          <p:nvPr/>
        </p:nvPicPr>
        <p:blipFill>
          <a:blip r:embed="rId3"/>
          <a:stretch>
            <a:fillRect/>
          </a:stretch>
        </p:blipFill>
        <p:spPr>
          <a:xfrm>
            <a:off x="516089" y="501791"/>
            <a:ext cx="7630382" cy="6048756"/>
          </a:xfrm>
          <a:prstGeom prst="rect">
            <a:avLst/>
          </a:prstGeom>
        </p:spPr>
      </p:pic>
    </p:spTree>
    <p:extLst>
      <p:ext uri="{BB962C8B-B14F-4D97-AF65-F5344CB8AC3E}">
        <p14:creationId xmlns:p14="http://schemas.microsoft.com/office/powerpoint/2010/main" val="48494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8C56F0C-3BCB-4CC9-BC15-A7FAC4EAF6C8}"/>
              </a:ext>
            </a:extLst>
          </p:cNvPr>
          <p:cNvSpPr txBox="1"/>
          <p:nvPr/>
        </p:nvSpPr>
        <p:spPr>
          <a:xfrm>
            <a:off x="8114190" y="2472854"/>
            <a:ext cx="3792060" cy="2308324"/>
          </a:xfrm>
          <a:prstGeom prst="rect">
            <a:avLst/>
          </a:prstGeom>
          <a:noFill/>
        </p:spPr>
        <p:txBody>
          <a:bodyPr wrap="square" rtlCol="0">
            <a:spAutoFit/>
          </a:bodyPr>
          <a:lstStyle/>
          <a:p>
            <a:r>
              <a:rPr lang="en-AU" dirty="0"/>
              <a:t>Based on the Kmeans clustering algorithm we have created clusters using features like Net Value and PO Quantity. Consequently we can see Cluster 3 as the High Net Value High PO Quantity cluster and Cluster 0 as the Low Net Value Low PO Quantity cluster and so on.</a:t>
            </a:r>
          </a:p>
        </p:txBody>
      </p:sp>
      <p:sp>
        <p:nvSpPr>
          <p:cNvPr id="3" name="Rectangle: Rounded Corners 2">
            <a:extLst>
              <a:ext uri="{FF2B5EF4-FFF2-40B4-BE49-F238E27FC236}">
                <a16:creationId xmlns:a16="http://schemas.microsoft.com/office/drawing/2014/main" id="{6B09EA69-63A6-4F8D-A708-D70D7CCD6280}"/>
              </a:ext>
            </a:extLst>
          </p:cNvPr>
          <p:cNvSpPr/>
          <p:nvPr/>
        </p:nvSpPr>
        <p:spPr>
          <a:xfrm>
            <a:off x="8114190" y="1428750"/>
            <a:ext cx="3792060" cy="439653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4685142D-796F-4FBC-A93D-320104CE14DD}"/>
              </a:ext>
            </a:extLst>
          </p:cNvPr>
          <p:cNvPicPr>
            <a:picLocks noChangeAspect="1"/>
          </p:cNvPicPr>
          <p:nvPr/>
        </p:nvPicPr>
        <p:blipFill>
          <a:blip r:embed="rId3"/>
          <a:stretch>
            <a:fillRect/>
          </a:stretch>
        </p:blipFill>
        <p:spPr>
          <a:xfrm>
            <a:off x="494506" y="1296242"/>
            <a:ext cx="7166610" cy="5437823"/>
          </a:xfrm>
          <a:prstGeom prst="rect">
            <a:avLst/>
          </a:prstGeom>
        </p:spPr>
      </p:pic>
      <p:sp>
        <p:nvSpPr>
          <p:cNvPr id="15" name="Title 1">
            <a:extLst>
              <a:ext uri="{FF2B5EF4-FFF2-40B4-BE49-F238E27FC236}">
                <a16:creationId xmlns:a16="http://schemas.microsoft.com/office/drawing/2014/main" id="{B6133232-9BF9-4E95-93EC-3C3929375B6B}"/>
              </a:ext>
            </a:extLst>
          </p:cNvPr>
          <p:cNvSpPr>
            <a:spLocks noGrp="1"/>
          </p:cNvSpPr>
          <p:nvPr>
            <p:ph type="title"/>
          </p:nvPr>
        </p:nvSpPr>
        <p:spPr>
          <a:xfrm>
            <a:off x="919119" y="64852"/>
            <a:ext cx="10353762" cy="1257300"/>
          </a:xfrm>
        </p:spPr>
        <p:txBody>
          <a:bodyPr>
            <a:normAutofit/>
          </a:bodyPr>
          <a:lstStyle/>
          <a:p>
            <a:pPr algn="l"/>
            <a:r>
              <a:rPr lang="en-US" sz="2800" b="1" dirty="0"/>
              <a:t>Kmeans Clustering</a:t>
            </a:r>
          </a:p>
        </p:txBody>
      </p:sp>
    </p:spTree>
    <p:extLst>
      <p:ext uri="{BB962C8B-B14F-4D97-AF65-F5344CB8AC3E}">
        <p14:creationId xmlns:p14="http://schemas.microsoft.com/office/powerpoint/2010/main" val="428977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9119" y="0"/>
            <a:ext cx="10148931" cy="704850"/>
          </a:xfrm>
        </p:spPr>
        <p:txBody>
          <a:bodyPr>
            <a:normAutofit/>
          </a:bodyPr>
          <a:lstStyle/>
          <a:p>
            <a:r>
              <a:rPr lang="en-US" sz="3200" b="1" dirty="0"/>
              <a:t>Random Forest Regressor</a:t>
            </a:r>
          </a:p>
        </p:txBody>
      </p:sp>
      <p:pic>
        <p:nvPicPr>
          <p:cNvPr id="4" name="Picture 3">
            <a:extLst>
              <a:ext uri="{FF2B5EF4-FFF2-40B4-BE49-F238E27FC236}">
                <a16:creationId xmlns:a16="http://schemas.microsoft.com/office/drawing/2014/main" id="{22C698E3-8038-405F-B588-211DEEF05C55}"/>
              </a:ext>
            </a:extLst>
          </p:cNvPr>
          <p:cNvPicPr>
            <a:picLocks noChangeAspect="1"/>
          </p:cNvPicPr>
          <p:nvPr/>
        </p:nvPicPr>
        <p:blipFill>
          <a:blip r:embed="rId3"/>
          <a:stretch>
            <a:fillRect/>
          </a:stretch>
        </p:blipFill>
        <p:spPr>
          <a:xfrm>
            <a:off x="414568" y="1257062"/>
            <a:ext cx="7829550" cy="5105400"/>
          </a:xfrm>
          <a:prstGeom prst="rect">
            <a:avLst/>
          </a:prstGeom>
        </p:spPr>
      </p:pic>
      <p:sp>
        <p:nvSpPr>
          <p:cNvPr id="8" name="Rectangle: Rounded Corners 7">
            <a:extLst>
              <a:ext uri="{FF2B5EF4-FFF2-40B4-BE49-F238E27FC236}">
                <a16:creationId xmlns:a16="http://schemas.microsoft.com/office/drawing/2014/main" id="{D2F539C6-AE07-4A9E-AF05-9EA468A56573}"/>
              </a:ext>
            </a:extLst>
          </p:cNvPr>
          <p:cNvSpPr/>
          <p:nvPr/>
        </p:nvSpPr>
        <p:spPr>
          <a:xfrm>
            <a:off x="8513685" y="1499771"/>
            <a:ext cx="3480048" cy="439653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A5E2E75B-6953-4F43-B3BB-D627FF30AE90}"/>
              </a:ext>
            </a:extLst>
          </p:cNvPr>
          <p:cNvSpPr txBox="1"/>
          <p:nvPr/>
        </p:nvSpPr>
        <p:spPr>
          <a:xfrm>
            <a:off x="8877669" y="1890944"/>
            <a:ext cx="2707689" cy="2862322"/>
          </a:xfrm>
          <a:prstGeom prst="rect">
            <a:avLst/>
          </a:prstGeom>
          <a:noFill/>
        </p:spPr>
        <p:txBody>
          <a:bodyPr wrap="square" rtlCol="0">
            <a:spAutoFit/>
          </a:bodyPr>
          <a:lstStyle/>
          <a:p>
            <a:r>
              <a:rPr lang="en-AU" dirty="0"/>
              <a:t>Considering Net Value as our target variable the </a:t>
            </a:r>
            <a:r>
              <a:rPr lang="en-AU" dirty="0" err="1"/>
              <a:t>RandomForestRegressor</a:t>
            </a:r>
            <a:r>
              <a:rPr lang="en-AU" dirty="0"/>
              <a:t> model has been built. Based on the other input variables giving an R-squared of 0.99 suggesting that future values can be predicted accurately. </a:t>
            </a:r>
          </a:p>
        </p:txBody>
      </p:sp>
    </p:spTree>
    <p:extLst>
      <p:ext uri="{BB962C8B-B14F-4D97-AF65-F5344CB8AC3E}">
        <p14:creationId xmlns:p14="http://schemas.microsoft.com/office/powerpoint/2010/main" val="155845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9119" y="0"/>
            <a:ext cx="10148931" cy="704850"/>
          </a:xfrm>
        </p:spPr>
        <p:txBody>
          <a:bodyPr>
            <a:normAutofit/>
          </a:bodyPr>
          <a:lstStyle/>
          <a:p>
            <a:r>
              <a:rPr lang="en-US" sz="3200" b="1" dirty="0"/>
              <a:t>K-Fold Cross Validation</a:t>
            </a:r>
          </a:p>
        </p:txBody>
      </p:sp>
      <p:sp>
        <p:nvSpPr>
          <p:cNvPr id="8" name="Rectangle: Rounded Corners 7">
            <a:extLst>
              <a:ext uri="{FF2B5EF4-FFF2-40B4-BE49-F238E27FC236}">
                <a16:creationId xmlns:a16="http://schemas.microsoft.com/office/drawing/2014/main" id="{D2F539C6-AE07-4A9E-AF05-9EA468A56573}"/>
              </a:ext>
            </a:extLst>
          </p:cNvPr>
          <p:cNvSpPr/>
          <p:nvPr/>
        </p:nvSpPr>
        <p:spPr>
          <a:xfrm>
            <a:off x="8513685" y="1499771"/>
            <a:ext cx="3480048" cy="394224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A5E2E75B-6953-4F43-B3BB-D627FF30AE90}"/>
              </a:ext>
            </a:extLst>
          </p:cNvPr>
          <p:cNvSpPr txBox="1"/>
          <p:nvPr/>
        </p:nvSpPr>
        <p:spPr>
          <a:xfrm>
            <a:off x="8899864" y="2136338"/>
            <a:ext cx="2707689" cy="2585323"/>
          </a:xfrm>
          <a:prstGeom prst="rect">
            <a:avLst/>
          </a:prstGeom>
          <a:noFill/>
        </p:spPr>
        <p:txBody>
          <a:bodyPr wrap="square" rtlCol="0">
            <a:spAutoFit/>
          </a:bodyPr>
          <a:lstStyle/>
          <a:p>
            <a:r>
              <a:rPr lang="en-AU" dirty="0"/>
              <a:t>To validate our results from </a:t>
            </a:r>
            <a:r>
              <a:rPr lang="en-AU" dirty="0" err="1"/>
              <a:t>RandomForestRegressor</a:t>
            </a:r>
            <a:r>
              <a:rPr lang="en-AU" dirty="0"/>
              <a:t> we use K-Fold Cross Validation which gives us a validation score of 0.93 suggesting that our </a:t>
            </a:r>
            <a:r>
              <a:rPr lang="en-AU" dirty="0" err="1"/>
              <a:t>RandomForestRegressor</a:t>
            </a:r>
            <a:r>
              <a:rPr lang="en-AU" dirty="0"/>
              <a:t> is not overfitting.</a:t>
            </a:r>
          </a:p>
        </p:txBody>
      </p:sp>
      <p:pic>
        <p:nvPicPr>
          <p:cNvPr id="5" name="Picture 4">
            <a:extLst>
              <a:ext uri="{FF2B5EF4-FFF2-40B4-BE49-F238E27FC236}">
                <a16:creationId xmlns:a16="http://schemas.microsoft.com/office/drawing/2014/main" id="{B6045E09-24AE-4278-9827-07E4310C2893}"/>
              </a:ext>
            </a:extLst>
          </p:cNvPr>
          <p:cNvPicPr>
            <a:picLocks noChangeAspect="1"/>
          </p:cNvPicPr>
          <p:nvPr/>
        </p:nvPicPr>
        <p:blipFill>
          <a:blip r:embed="rId3"/>
          <a:stretch>
            <a:fillRect/>
          </a:stretch>
        </p:blipFill>
        <p:spPr>
          <a:xfrm>
            <a:off x="239253" y="1383462"/>
            <a:ext cx="8092440" cy="4629150"/>
          </a:xfrm>
          <a:prstGeom prst="rect">
            <a:avLst/>
          </a:prstGeom>
        </p:spPr>
      </p:pic>
    </p:spTree>
    <p:extLst>
      <p:ext uri="{BB962C8B-B14F-4D97-AF65-F5344CB8AC3E}">
        <p14:creationId xmlns:p14="http://schemas.microsoft.com/office/powerpoint/2010/main" val="422395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9119" y="0"/>
            <a:ext cx="10148931" cy="704850"/>
          </a:xfrm>
        </p:spPr>
        <p:txBody>
          <a:bodyPr>
            <a:normAutofit/>
          </a:bodyPr>
          <a:lstStyle/>
          <a:p>
            <a:r>
              <a:rPr lang="en-US" sz="3200" b="1" dirty="0"/>
              <a:t>Conclusion</a:t>
            </a:r>
          </a:p>
        </p:txBody>
      </p:sp>
      <p:sp>
        <p:nvSpPr>
          <p:cNvPr id="8" name="Rectangle: Rounded Corners 7">
            <a:extLst>
              <a:ext uri="{FF2B5EF4-FFF2-40B4-BE49-F238E27FC236}">
                <a16:creationId xmlns:a16="http://schemas.microsoft.com/office/drawing/2014/main" id="{D2F539C6-AE07-4A9E-AF05-9EA468A56573}"/>
              </a:ext>
            </a:extLst>
          </p:cNvPr>
          <p:cNvSpPr/>
          <p:nvPr/>
        </p:nvSpPr>
        <p:spPr>
          <a:xfrm>
            <a:off x="751319" y="1074199"/>
            <a:ext cx="10484529" cy="525558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A5E2E75B-6953-4F43-B3BB-D627FF30AE90}"/>
              </a:ext>
            </a:extLst>
          </p:cNvPr>
          <p:cNvSpPr txBox="1"/>
          <p:nvPr/>
        </p:nvSpPr>
        <p:spPr>
          <a:xfrm>
            <a:off x="937634" y="1807865"/>
            <a:ext cx="10111898" cy="3984617"/>
          </a:xfrm>
          <a:prstGeom prst="rect">
            <a:avLst/>
          </a:prstGeom>
          <a:noFill/>
        </p:spPr>
        <p:txBody>
          <a:bodyPr wrap="square" rtlCol="0">
            <a:spAutoFit/>
          </a:bodyPr>
          <a:lstStyle/>
          <a:p>
            <a:pPr>
              <a:lnSpc>
                <a:spcPct val="107000"/>
              </a:lnSpc>
              <a:spcBef>
                <a:spcPts val="800"/>
              </a:spcBef>
              <a:spcAft>
                <a:spcPts val="800"/>
              </a:spcAft>
            </a:pPr>
            <a:r>
              <a:rPr lang="en-AU" sz="2000" dirty="0">
                <a:effectLst/>
                <a:latin typeface="Tw Cen MT" panose="020B0602020104020603" pitchFamily="34" charset="0"/>
                <a:ea typeface="Tw Cen MT" panose="020B0602020104020603" pitchFamily="34" charset="0"/>
                <a:cs typeface="Times New Roman" panose="02020603050405020304" pitchFamily="18" charset="0"/>
              </a:rPr>
              <a:t>Based on our analysis we can see that the data belongs to a poultry company owing to products like feeds, maize, soya bean and poultry specific vaccines. </a:t>
            </a:r>
          </a:p>
          <a:p>
            <a:pPr>
              <a:lnSpc>
                <a:spcPct val="107000"/>
              </a:lnSpc>
              <a:spcBef>
                <a:spcPts val="800"/>
              </a:spcBef>
              <a:spcAft>
                <a:spcPts val="800"/>
              </a:spcAft>
            </a:pPr>
            <a:r>
              <a:rPr lang="en-AU" sz="2000" dirty="0">
                <a:effectLst/>
                <a:latin typeface="Tw Cen MT" panose="020B0602020104020603" pitchFamily="34" charset="0"/>
                <a:ea typeface="Tw Cen MT" panose="020B0602020104020603" pitchFamily="34" charset="0"/>
                <a:cs typeface="Times New Roman" panose="02020603050405020304" pitchFamily="18" charset="0"/>
              </a:rPr>
              <a:t>We have seen a very high number of purchase orders and requesters for the same products. Additionally, we have observed the weekly ordering of higher quantities of top products.</a:t>
            </a:r>
          </a:p>
          <a:p>
            <a:pPr>
              <a:lnSpc>
                <a:spcPct val="107000"/>
              </a:lnSpc>
              <a:spcBef>
                <a:spcPts val="800"/>
              </a:spcBef>
              <a:spcAft>
                <a:spcPts val="800"/>
              </a:spcAft>
            </a:pPr>
            <a:r>
              <a:rPr lang="en-AU" sz="2000" dirty="0">
                <a:effectLst/>
                <a:latin typeface="Tw Cen MT" panose="020B0602020104020603" pitchFamily="34" charset="0"/>
                <a:ea typeface="Tw Cen MT" panose="020B0602020104020603" pitchFamily="34" charset="0"/>
                <a:cs typeface="Times New Roman" panose="02020603050405020304" pitchFamily="18" charset="0"/>
              </a:rPr>
              <a:t>Hence, we recommend consolidation of POs and requesters to enable cost saving through bulk purchases. This in turn can eliminate redundancies and help optimise the procurement process.</a:t>
            </a:r>
          </a:p>
          <a:p>
            <a:pPr>
              <a:lnSpc>
                <a:spcPct val="107000"/>
              </a:lnSpc>
              <a:spcBef>
                <a:spcPts val="800"/>
              </a:spcBef>
              <a:spcAft>
                <a:spcPts val="800"/>
              </a:spcAft>
            </a:pPr>
            <a:r>
              <a:rPr lang="en-AU" sz="2000" dirty="0">
                <a:effectLst/>
                <a:latin typeface="Tw Cen MT" panose="020B0602020104020603" pitchFamily="34" charset="0"/>
                <a:ea typeface="Tw Cen MT" panose="020B0602020104020603" pitchFamily="34" charset="0"/>
                <a:cs typeface="Times New Roman" panose="02020603050405020304" pitchFamily="18" charset="0"/>
              </a:rPr>
              <a:t>On further examination we discovered that the highest quantities were ordered on Tuesdays which went hand in hand with high rebate basis on Tuesdays. Thus, we can conclude that higher cost savings can be achieved by ordering on Tuesdays as opposed to the other weekdays or weekends.</a:t>
            </a:r>
          </a:p>
        </p:txBody>
      </p:sp>
    </p:spTree>
    <p:extLst>
      <p:ext uri="{BB962C8B-B14F-4D97-AF65-F5344CB8AC3E}">
        <p14:creationId xmlns:p14="http://schemas.microsoft.com/office/powerpoint/2010/main" val="252328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Integer pillars</Template>
  <TotalTime>3369</TotalTime>
  <Words>411</Words>
  <Application>Microsoft Office PowerPoint</Application>
  <PresentationFormat>Widescreen</PresentationFormat>
  <Paragraphs>20</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 Nova</vt:lpstr>
      <vt:lpstr>Arial Nova Light</vt:lpstr>
      <vt:lpstr>Tw Cen MT</vt:lpstr>
      <vt:lpstr>Wingdings 2</vt:lpstr>
      <vt:lpstr>SlateVTI</vt:lpstr>
      <vt:lpstr>Capstone Project  Spend Analytics</vt:lpstr>
      <vt:lpstr>PowerPoint Presentation</vt:lpstr>
      <vt:lpstr>PowerPoint Presentation</vt:lpstr>
      <vt:lpstr>PowerPoint Presentation</vt:lpstr>
      <vt:lpstr>PowerPoint Presentation</vt:lpstr>
      <vt:lpstr>Kmeans Clustering</vt:lpstr>
      <vt:lpstr>Random Forest Regressor</vt:lpstr>
      <vt:lpstr>K-Fold Cross Validation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Spend Analytics</dc:title>
  <dc:creator>Richa Kale</dc:creator>
  <cp:lastModifiedBy>Varun Jasani</cp:lastModifiedBy>
  <cp:revision>36</cp:revision>
  <dcterms:created xsi:type="dcterms:W3CDTF">2021-12-08T04:15:56Z</dcterms:created>
  <dcterms:modified xsi:type="dcterms:W3CDTF">2023-07-18T02:50:27Z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